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81" r:id="rId2"/>
    <p:sldId id="331" r:id="rId3"/>
    <p:sldId id="332" r:id="rId4"/>
    <p:sldId id="333" r:id="rId5"/>
    <p:sldId id="334" r:id="rId6"/>
    <p:sldId id="341" r:id="rId7"/>
  </p:sldIdLst>
  <p:sldSz cx="9144000" cy="6858000" type="screen4x3"/>
  <p:notesSz cx="6858000" cy="9144000"/>
  <p:defaultTextStyle>
    <a:defPPr>
      <a:defRPr lang="en-AU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ils, Shaun" initials="JS" lastIdx="1" clrIdx="0"/>
  <p:cmAuthor id="1" name="Robert Shouldice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A3"/>
    <a:srgbClr val="FFE4CD"/>
    <a:srgbClr val="FFE8DE"/>
    <a:srgbClr val="FFF0E2"/>
    <a:srgbClr val="FFD401"/>
    <a:srgbClr val="666666"/>
    <a:srgbClr val="DF4C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960" autoAdjust="0"/>
  </p:normalViewPr>
  <p:slideViewPr>
    <p:cSldViewPr snapToGrid="0" snapToObjects="1">
      <p:cViewPr>
        <p:scale>
          <a:sx n="60" d="100"/>
          <a:sy n="60" d="100"/>
        </p:scale>
        <p:origin x="-3084" y="-10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3" d="100"/>
          <a:sy n="63" d="100"/>
        </p:scale>
        <p:origin x="-2680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2-15T16:08:15.741" idx="1">
    <p:pos x="416" y="4390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6B4C78F-0B7F-43F9-A8D5-CACC5FB37845}" type="datetime1">
              <a:rPr lang="en-AU"/>
              <a:pPr>
                <a:defRPr/>
              </a:pPr>
              <a:t>1/03/2016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2CEFA2B-CE27-45FB-A8AE-A5E035149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495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72E947F-4A59-46EB-BC85-FFE252C9D85D}" type="datetime1">
              <a:rPr lang="en-AU"/>
              <a:pPr>
                <a:defRPr/>
              </a:pPr>
              <a:t>1/03/2016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noProof="0" smtClean="0"/>
              <a:t>Click to edit Master text styles</a:t>
            </a:r>
          </a:p>
          <a:p>
            <a:pPr lvl="1"/>
            <a:r>
              <a:rPr lang="en-AU" altLang="en-US" noProof="0" smtClean="0"/>
              <a:t>Second level</a:t>
            </a:r>
          </a:p>
          <a:p>
            <a:pPr lvl="2"/>
            <a:r>
              <a:rPr lang="en-AU" altLang="en-US" noProof="0" smtClean="0"/>
              <a:t>Third level</a:t>
            </a:r>
          </a:p>
          <a:p>
            <a:pPr lvl="3"/>
            <a:r>
              <a:rPr lang="en-AU" altLang="en-US" noProof="0" smtClean="0"/>
              <a:t>Fourth level</a:t>
            </a:r>
          </a:p>
          <a:p>
            <a:pPr lvl="4"/>
            <a:r>
              <a:rPr lang="en-AU" alt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79B2041-67B7-4B2A-8BAE-7A07750071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692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BF0776-B25B-4774-9ADA-FB8D0DAF7B4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 algn="l"/>
            <a:r>
              <a:rPr lang="en-US" sz="1200" dirty="0" smtClean="0"/>
              <a:t>Open by saying 'we will talk about collaboration, strategic alignment and innovation in our relationship with NSWT‘</a:t>
            </a:r>
          </a:p>
          <a:p>
            <a:pPr algn="l"/>
            <a:r>
              <a:rPr lang="en-US" sz="1200" dirty="0" smtClean="0"/>
              <a:t>Second slide will give examples.  Third slide will recap the strategic themes in how GG and NSWT are applying these themes.  </a:t>
            </a:r>
          </a:p>
          <a:p>
            <a:pPr algn="l"/>
            <a:endParaRPr lang="en-US" sz="1200" dirty="0" smtClean="0"/>
          </a:p>
          <a:p>
            <a:pPr algn="l"/>
            <a:r>
              <a:rPr lang="en-US" sz="1200" dirty="0" smtClean="0"/>
              <a:t>Strategic alignment:</a:t>
            </a:r>
            <a:r>
              <a:rPr lang="en-US" sz="1200" baseline="0" dirty="0" smtClean="0"/>
              <a:t> </a:t>
            </a:r>
            <a:r>
              <a:rPr lang="en-US" sz="1200" dirty="0" smtClean="0"/>
              <a:t>Why we pitched for the business? Strategic foothold into the rail sector. We want to do more with rail.  More innovation with product offering and technology</a:t>
            </a:r>
          </a:p>
          <a:p>
            <a:pPr algn="l"/>
            <a:endParaRPr lang="en-US" sz="1200" dirty="0" smtClean="0"/>
          </a:p>
          <a:p>
            <a:pPr algn="l"/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BF0776-B25B-4774-9ADA-FB8D0DAF7B4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dirty="0" smtClean="0"/>
              <a:t>Talks about the elements in developing the strategic relationship; examples of collaboration, alignment and innovation</a:t>
            </a:r>
          </a:p>
          <a:p>
            <a:pPr lvl="0"/>
            <a:endParaRPr lang="en-US" dirty="0" smtClean="0"/>
          </a:p>
          <a:p>
            <a:pPr lvl="0"/>
            <a:r>
              <a:rPr lang="en-US" sz="1200" dirty="0" smtClean="0"/>
              <a:t>Use of technology - scanning</a:t>
            </a:r>
          </a:p>
          <a:p>
            <a:pPr lvl="0"/>
            <a:r>
              <a:rPr lang="en-US" sz="1200" dirty="0" smtClean="0"/>
              <a:t>ERP system interfaced with Trains – our ERP interfaced with trains</a:t>
            </a:r>
            <a:r>
              <a:rPr lang="en-US" sz="1200" baseline="0" dirty="0" smtClean="0"/>
              <a:t> system</a:t>
            </a:r>
            <a:endParaRPr lang="en-US" sz="1200" dirty="0" smtClean="0"/>
          </a:p>
          <a:p>
            <a:pPr lvl="0"/>
            <a:r>
              <a:rPr lang="en-US" sz="1200" dirty="0" smtClean="0"/>
              <a:t>Food safety systems – HACCP designed for high volume</a:t>
            </a:r>
          </a:p>
          <a:p>
            <a:pPr lvl="0"/>
            <a:r>
              <a:rPr lang="en-US" sz="1200" dirty="0" smtClean="0"/>
              <a:t>Bar code alignment with new Trains retail POS system</a:t>
            </a:r>
          </a:p>
          <a:p>
            <a:pPr lvl="0"/>
            <a:r>
              <a:rPr lang="en-US" sz="1200" dirty="0" smtClean="0"/>
              <a:t>Demand planning and product waste reduction – KPI driven</a:t>
            </a:r>
          </a:p>
          <a:p>
            <a:pPr lvl="0"/>
            <a:r>
              <a:rPr lang="en-US" sz="1200" dirty="0" smtClean="0"/>
              <a:t>Product innovation through menu and packaging design</a:t>
            </a:r>
          </a:p>
          <a:p>
            <a:pPr lvl="0"/>
            <a:endParaRPr lang="en-US" dirty="0" smtClean="0"/>
          </a:p>
          <a:p>
            <a:pPr eaLnBrk="1" hangingPunct="1"/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7316B4-F3A5-4C73-8F22-BC669C31D4A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dirty="0" smtClean="0"/>
              <a:t>From “words in a contract” to going live – Day 1! – what you</a:t>
            </a:r>
            <a:r>
              <a:rPr lang="en-US" sz="1200" baseline="0" dirty="0" smtClean="0"/>
              <a:t> can’t right down, operational interpretation, e.g. regional dry stores.</a:t>
            </a:r>
            <a:endParaRPr lang="en-US" sz="1200" dirty="0" smtClean="0"/>
          </a:p>
          <a:p>
            <a:r>
              <a:rPr lang="en-US" sz="1200" dirty="0" smtClean="0"/>
              <a:t>Understanding who does what – stakeholder management – who do you need to talk to for various aspect of the contract,</a:t>
            </a:r>
            <a:r>
              <a:rPr lang="en-US" sz="1200" baseline="0" dirty="0" smtClean="0"/>
              <a:t> pricing, operational, product range, </a:t>
            </a:r>
            <a:r>
              <a:rPr lang="en-US" sz="1200" baseline="0" dirty="0" err="1" smtClean="0"/>
              <a:t>decison</a:t>
            </a:r>
            <a:r>
              <a:rPr lang="en-US" sz="1200" baseline="0" dirty="0" smtClean="0"/>
              <a:t> making </a:t>
            </a:r>
            <a:r>
              <a:rPr lang="en-US" sz="1200" baseline="0" dirty="0" err="1" smtClean="0"/>
              <a:t>etc</a:t>
            </a:r>
            <a:endParaRPr lang="en-US" sz="1200" dirty="0" smtClean="0"/>
          </a:p>
          <a:p>
            <a:r>
              <a:rPr lang="en-US" sz="1200" dirty="0" smtClean="0"/>
              <a:t>Challenges – forecasting, start</a:t>
            </a:r>
            <a:r>
              <a:rPr lang="en-US" sz="1200" baseline="0" dirty="0" smtClean="0"/>
              <a:t> up stock (e.g. start up in busy school holidays using incorrect data), appetite for change and resistance with crew and staff</a:t>
            </a:r>
            <a:endParaRPr lang="en-US" sz="1200" dirty="0" smtClean="0"/>
          </a:p>
          <a:p>
            <a:r>
              <a:rPr lang="en-US" sz="1200" dirty="0" smtClean="0"/>
              <a:t>Building relationships</a:t>
            </a:r>
          </a:p>
          <a:p>
            <a:r>
              <a:rPr lang="en-US" sz="1200" dirty="0" smtClean="0"/>
              <a:t>A global focus for us – senior review group behind the scenes</a:t>
            </a:r>
          </a:p>
          <a:p>
            <a:r>
              <a:rPr lang="en-US" sz="1200" dirty="0" smtClean="0"/>
              <a:t>Understanding the customers – what do NSW Trains passengers value? Aligning this to what we do</a:t>
            </a:r>
          </a:p>
          <a:p>
            <a:r>
              <a:rPr lang="en-US" altLang="en-US" sz="1200" dirty="0" smtClean="0"/>
              <a:t>Technology</a:t>
            </a:r>
            <a:r>
              <a:rPr lang="en-US" altLang="en-US" sz="1200" baseline="0" dirty="0" smtClean="0"/>
              <a:t> – keeping track of stock on board electronically</a:t>
            </a:r>
          </a:p>
          <a:p>
            <a:r>
              <a:rPr lang="en-US" altLang="en-US" sz="1200" baseline="0" dirty="0" smtClean="0"/>
              <a:t>Review process – KPI review, scores and information</a:t>
            </a:r>
          </a:p>
          <a:p>
            <a:endParaRPr lang="en-AU" altLang="en-US" dirty="0" smtClean="0"/>
          </a:p>
          <a:p>
            <a:pPr eaLnBrk="1" hangingPunct="1"/>
            <a:endParaRPr lang="en-AU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DC27EB-3AFE-44C2-BF17-2EA2B303387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dirty="0" smtClean="0"/>
              <a:t>Talks about how the first 6 months are going, lessons learnt and improvements in hand. Goals for the next 6 months</a:t>
            </a:r>
          </a:p>
          <a:p>
            <a:r>
              <a:rPr lang="en-US" sz="1200" dirty="0" smtClean="0"/>
              <a:t>Third slide will recap the strategic themes in how GG and NSWT are applying these themes</a:t>
            </a:r>
          </a:p>
          <a:p>
            <a:endParaRPr lang="en-US" altLang="en-US" sz="1200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 new relationship as much as a partnership – working out how to relate and deal with a government </a:t>
            </a:r>
            <a:r>
              <a:rPr lang="en-US" sz="1200" dirty="0" err="1" smtClean="0"/>
              <a:t>organisation</a:t>
            </a:r>
            <a:endParaRPr lang="en-US" sz="1200" baseline="0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Collaboration – instead of traditional supplier relationship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Innovation – NSW Trains looking for US to lead the innovation, we are the expert and they want us to drive the change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KPI’s – drives joint performance – shared waste, growth</a:t>
            </a:r>
            <a:r>
              <a:rPr lang="en-US" sz="1200" baseline="0" dirty="0" smtClean="0"/>
              <a:t> revenue and cost targets</a:t>
            </a:r>
            <a:endParaRPr lang="en-US" sz="1200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alt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DC27EB-3AFE-44C2-BF17-2EA2B303387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93664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6040438"/>
            <a:ext cx="215106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2710"/>
            <a:ext cx="7772400" cy="678722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DF4C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944391"/>
            <a:ext cx="7772400" cy="46818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086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NSW Trains PowerPoint Template-to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30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6040438"/>
            <a:ext cx="215106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0814"/>
            <a:ext cx="8229600" cy="961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70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NSW Trains PowerPoint Template-to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0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0814"/>
            <a:ext cx="8229600" cy="961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5" y="5964238"/>
            <a:ext cx="215106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0815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NSW Trains PowerPoint Template-to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6040438"/>
            <a:ext cx="215106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26745"/>
            <a:ext cx="7772400" cy="1470025"/>
          </a:xfrm>
        </p:spPr>
        <p:txBody>
          <a:bodyPr>
            <a:normAutofit/>
          </a:bodyPr>
          <a:lstStyle>
            <a:lvl1pPr algn="ctr">
              <a:defRPr sz="4200">
                <a:solidFill>
                  <a:srgbClr val="DF4C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8252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900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NSW Trains PowerPoint Template-to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20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NSW Trains PowerPoint Template-to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1287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DF4C1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5263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1287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DF4C1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5263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52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NSW Trains PowerPoint Template-to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6180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nal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64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36588"/>
            <a:ext cx="82296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AU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AU" altLang="en-US" smtClean="0"/>
          </a:p>
        </p:txBody>
      </p:sp>
      <p:sp>
        <p:nvSpPr>
          <p:cNvPr id="1028" name="TextBox 11"/>
          <p:cNvSpPr txBox="1">
            <a:spLocks noChangeArrowheads="1"/>
          </p:cNvSpPr>
          <p:nvPr/>
        </p:nvSpPr>
        <p:spPr bwMode="auto">
          <a:xfrm>
            <a:off x="457200" y="6291263"/>
            <a:ext cx="2605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718C6AE-0CE7-4E25-9C08-DBF46D47AFFA}" type="slidenum">
              <a:rPr lang="en-AU" altLang="en-US" sz="1200" smtClean="0">
                <a:solidFill>
                  <a:srgbClr val="7F7F7F"/>
                </a:solidFill>
              </a:rPr>
              <a:pPr eaLnBrk="1" hangingPunct="1">
                <a:defRPr/>
              </a:pPr>
              <a:t>‹#›</a:t>
            </a:fld>
            <a:endParaRPr lang="en-AU" altLang="en-US" sz="1200" smtClean="0">
              <a:solidFill>
                <a:srgbClr val="7F7F7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666666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666666"/>
          </a:solidFill>
          <a:latin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666666"/>
          </a:solidFill>
          <a:latin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666666"/>
          </a:solidFill>
          <a:latin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666666"/>
          </a:solidFill>
          <a:latin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666666"/>
          </a:solidFill>
          <a:latin typeface="Arial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666666"/>
          </a:solidFill>
          <a:latin typeface="Arial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666666"/>
          </a:solidFill>
          <a:latin typeface="Arial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666666"/>
          </a:solidFill>
          <a:latin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-1" y="0"/>
            <a:ext cx="9144001" cy="6858000"/>
          </a:xfrm>
        </p:spPr>
      </p:pic>
      <p:sp>
        <p:nvSpPr>
          <p:cNvPr id="3" name="Rectangle 2"/>
          <p:cNvSpPr/>
          <p:nvPr/>
        </p:nvSpPr>
        <p:spPr>
          <a:xfrm>
            <a:off x="0" y="3587515"/>
            <a:ext cx="9144000" cy="1877437"/>
          </a:xfrm>
          <a:prstGeom prst="rect">
            <a:avLst/>
          </a:prstGeom>
          <a:solidFill>
            <a:schemeClr val="tx1">
              <a:lumMod val="95000"/>
              <a:lumOff val="5000"/>
              <a:alpha val="65000"/>
            </a:schemeClr>
          </a:solidFill>
        </p:spPr>
        <p:txBody>
          <a:bodyPr wrap="square">
            <a:spAutoFit/>
          </a:bodyPr>
          <a:lstStyle/>
          <a:p>
            <a:pPr marL="108000" lvl="0" algn="ctr" fontAlgn="auto">
              <a:spcBef>
                <a:spcPts val="0"/>
              </a:spcBef>
              <a:spcAft>
                <a:spcPts val="0"/>
              </a:spcAft>
              <a:tabLst>
                <a:tab pos="1257300" algn="l"/>
                <a:tab pos="2603500" algn="l"/>
              </a:tabLst>
              <a:defRPr/>
            </a:pPr>
            <a:r>
              <a:rPr lang="en-AU" sz="44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Supplier </a:t>
            </a:r>
            <a:r>
              <a:rPr lang="en-AU" sz="44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Case Study </a:t>
            </a:r>
          </a:p>
          <a:p>
            <a:pPr marL="108000" lvl="0" algn="ctr" fontAlgn="auto">
              <a:spcBef>
                <a:spcPts val="0"/>
              </a:spcBef>
              <a:spcAft>
                <a:spcPts val="0"/>
              </a:spcAft>
              <a:tabLst>
                <a:tab pos="1257300" algn="l"/>
                <a:tab pos="2603500" algn="l"/>
              </a:tabLst>
              <a:defRPr/>
            </a:pPr>
            <a:r>
              <a:rPr lang="en-AU" sz="36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Shaun </a:t>
            </a:r>
            <a:r>
              <a:rPr lang="en-AU" sz="3600" b="1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Joils</a:t>
            </a:r>
            <a:r>
              <a:rPr lang="en-AU" sz="36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– Gate Gourmet </a:t>
            </a:r>
          </a:p>
          <a:p>
            <a:pPr marL="108000" lvl="0" algn="ctr" fontAlgn="auto">
              <a:spcBef>
                <a:spcPts val="0"/>
              </a:spcBef>
              <a:spcAft>
                <a:spcPts val="0"/>
              </a:spcAft>
              <a:tabLst>
                <a:tab pos="1257300" algn="l"/>
                <a:tab pos="2603500" algn="l"/>
              </a:tabLst>
              <a:defRPr/>
            </a:pPr>
            <a:r>
              <a:rPr lang="en-AU" sz="36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Director Operations, Oceania</a:t>
            </a:r>
          </a:p>
        </p:txBody>
      </p:sp>
    </p:spTree>
    <p:extLst>
      <p:ext uri="{BB962C8B-B14F-4D97-AF65-F5344CB8AC3E}">
        <p14:creationId xmlns:p14="http://schemas.microsoft.com/office/powerpoint/2010/main" val="227282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5"/>
          <p:cNvSpPr>
            <a:spLocks noGrp="1"/>
          </p:cNvSpPr>
          <p:nvPr>
            <p:ph type="ctrTitle"/>
          </p:nvPr>
        </p:nvSpPr>
        <p:spPr>
          <a:xfrm>
            <a:off x="0" y="2596004"/>
            <a:ext cx="9143999" cy="759381"/>
          </a:xfrm>
        </p:spPr>
        <p:txBody>
          <a:bodyPr>
            <a:normAutofit/>
          </a:bodyPr>
          <a:lstStyle/>
          <a:p>
            <a:r>
              <a:rPr lang="en-GB" sz="2000" dirty="0" smtClean="0">
                <a:solidFill>
                  <a:schemeClr val="tx1"/>
                </a:solidFill>
                <a:latin typeface="Segoe Print" pitchFamily="2" charset="0"/>
                <a:ea typeface="MS PGothic"/>
              </a:rPr>
              <a:t>facts </a:t>
            </a:r>
            <a:r>
              <a:rPr lang="en-GB" sz="2000" dirty="0">
                <a:solidFill>
                  <a:schemeClr val="tx1"/>
                </a:solidFill>
                <a:latin typeface="Segoe Print" pitchFamily="2" charset="0"/>
                <a:ea typeface="MS PGothic"/>
              </a:rPr>
              <a:t>&amp; </a:t>
            </a:r>
            <a:r>
              <a:rPr lang="en-GB" sz="2000" dirty="0" smtClean="0">
                <a:solidFill>
                  <a:schemeClr val="tx1"/>
                </a:solidFill>
                <a:latin typeface="Segoe Print" pitchFamily="2" charset="0"/>
                <a:ea typeface="MS PGothic"/>
              </a:rPr>
              <a:t>figures</a:t>
            </a:r>
            <a:endParaRPr lang="en-US" altLang="en-US" sz="2000" dirty="0" smtClean="0">
              <a:solidFill>
                <a:schemeClr val="tx1"/>
              </a:solidFill>
              <a:latin typeface="Segoe Print" pitchFamily="2" charset="0"/>
            </a:endParaRPr>
          </a:p>
        </p:txBody>
      </p:sp>
      <p:pic>
        <p:nvPicPr>
          <p:cNvPr id="7" name="Picture 6" descr="factsfigures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1"/>
          <a:stretch/>
        </p:blipFill>
        <p:spPr>
          <a:xfrm>
            <a:off x="609424" y="3253785"/>
            <a:ext cx="7896171" cy="27710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1880" y="4641084"/>
            <a:ext cx="1084359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</a:t>
            </a:r>
          </a:p>
          <a:p>
            <a:pPr algn="ctr"/>
            <a:r>
              <a:rPr lang="en-US" sz="1050" b="1" dirty="0" smtClean="0"/>
              <a:t>CONTINENTS</a:t>
            </a:r>
            <a:endParaRPr lang="en-US" sz="105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930400" y="4638806"/>
            <a:ext cx="1094759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32</a:t>
            </a:r>
          </a:p>
          <a:p>
            <a:pPr algn="ctr"/>
            <a:r>
              <a:rPr lang="en-US" sz="1050" b="1" dirty="0" smtClean="0"/>
              <a:t>COUNTRIES</a:t>
            </a:r>
            <a:endParaRPr lang="en-US" sz="105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3403837" y="4644668"/>
            <a:ext cx="988578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124</a:t>
            </a:r>
          </a:p>
          <a:p>
            <a:pPr algn="ctr"/>
            <a:r>
              <a:rPr lang="en-US" sz="1050" b="1" dirty="0" smtClean="0"/>
              <a:t>LOCATIONS</a:t>
            </a:r>
            <a:endParaRPr lang="en-US" sz="105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4691890" y="4642389"/>
            <a:ext cx="1099309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27.8K+</a:t>
            </a:r>
          </a:p>
          <a:p>
            <a:pPr algn="ctr"/>
            <a:r>
              <a:rPr lang="en-US" sz="1050" b="1" dirty="0" smtClean="0"/>
              <a:t>EMPLOYEES</a:t>
            </a:r>
            <a:endParaRPr lang="en-US" sz="105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6057136" y="4640110"/>
            <a:ext cx="1105663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270+</a:t>
            </a:r>
          </a:p>
          <a:p>
            <a:pPr algn="ctr"/>
            <a:r>
              <a:rPr lang="en-US" sz="1050" b="1" dirty="0" smtClean="0"/>
              <a:t>CUSTOMERS</a:t>
            </a:r>
            <a:endParaRPr lang="en-US" sz="105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7385510" y="4637830"/>
            <a:ext cx="117937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350M+</a:t>
            </a:r>
          </a:p>
          <a:p>
            <a:pPr algn="ctr"/>
            <a:r>
              <a:rPr lang="en-US" sz="1050" b="1" dirty="0" smtClean="0"/>
              <a:t>PASSENGERS SERVED/YEAR</a:t>
            </a:r>
            <a:endParaRPr lang="en-US" sz="1050" i="1" dirty="0"/>
          </a:p>
        </p:txBody>
      </p:sp>
      <p:pic>
        <p:nvPicPr>
          <p:cNvPr id="15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823" y="472840"/>
            <a:ext cx="2717223" cy="1468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1886" y="1789416"/>
            <a:ext cx="89416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We </a:t>
            </a:r>
            <a:r>
              <a:rPr lang="en-US" dirty="0"/>
              <a:t>specialize in catering and hospitality, provisioning and logistics; and onboard products and services to companies that </a:t>
            </a:r>
            <a:r>
              <a:rPr lang="en-US" b="1" i="1" dirty="0"/>
              <a:t>serve people on the move</a:t>
            </a:r>
            <a:r>
              <a:rPr lang="en-US" dirty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94666" y="-61602"/>
            <a:ext cx="2249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b="1" dirty="0" smtClean="0">
                <a:solidFill>
                  <a:schemeClr val="bg1"/>
                </a:solidFill>
              </a:rPr>
              <a:t>Overview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99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5"/>
          <p:cNvSpPr>
            <a:spLocks noGrp="1"/>
          </p:cNvSpPr>
          <p:nvPr>
            <p:ph type="ctrTitle"/>
          </p:nvPr>
        </p:nvSpPr>
        <p:spPr>
          <a:xfrm>
            <a:off x="33866" y="-463091"/>
            <a:ext cx="9144000" cy="1470025"/>
          </a:xfrm>
        </p:spPr>
        <p:txBody>
          <a:bodyPr/>
          <a:lstStyle/>
          <a:p>
            <a:pPr algn="r" eaLnBrk="1" hangingPunct="1"/>
            <a:r>
              <a:rPr lang="en-US" altLang="en-US" sz="3600" dirty="0" smtClean="0">
                <a:solidFill>
                  <a:srgbClr val="FFFFFF"/>
                </a:solidFill>
              </a:rPr>
              <a:t>Introduction</a:t>
            </a:r>
            <a:endParaRPr lang="en-US" altLang="en-US" dirty="0" smtClean="0">
              <a:solidFill>
                <a:srgbClr val="FFFFFF"/>
              </a:solidFill>
            </a:endParaRPr>
          </a:p>
        </p:txBody>
      </p:sp>
      <p:sp>
        <p:nvSpPr>
          <p:cNvPr id="11267" name="Subtitle 6"/>
          <p:cNvSpPr>
            <a:spLocks noGrp="1"/>
          </p:cNvSpPr>
          <p:nvPr>
            <p:ph type="subTitle" idx="1"/>
          </p:nvPr>
        </p:nvSpPr>
        <p:spPr>
          <a:xfrm>
            <a:off x="477520" y="1202372"/>
            <a:ext cx="8544560" cy="4852987"/>
          </a:xfrm>
        </p:spPr>
        <p:txBody>
          <a:bodyPr/>
          <a:lstStyle/>
          <a:p>
            <a:pPr lvl="0" algn="l"/>
            <a:endParaRPr lang="en-US" sz="1600" dirty="0" smtClean="0"/>
          </a:p>
          <a:p>
            <a:pPr marL="342900" lvl="0" indent="-342900"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Our strategic skills: </a:t>
            </a:r>
            <a:r>
              <a:rPr lang="en-US" sz="2400" dirty="0">
                <a:latin typeface="+mj-lt"/>
              </a:rPr>
              <a:t> leading independent global provider of products, services and solutions related to a passenger’s onboard </a:t>
            </a:r>
            <a:r>
              <a:rPr lang="en-US" sz="2400" dirty="0" smtClean="0">
                <a:latin typeface="+mj-lt"/>
              </a:rPr>
              <a:t>experience</a:t>
            </a:r>
          </a:p>
          <a:p>
            <a:pPr marL="342900" lvl="0" indent="-342900"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Natural strategic alignment for us with NSW </a:t>
            </a:r>
            <a:r>
              <a:rPr lang="en-US" sz="2400" dirty="0" err="1" smtClean="0">
                <a:latin typeface="+mj-lt"/>
              </a:rPr>
              <a:t>TrainLink</a:t>
            </a:r>
            <a:endParaRPr lang="en-US" sz="2400" dirty="0">
              <a:latin typeface="+mj-lt"/>
            </a:endParaRPr>
          </a:p>
          <a:p>
            <a:pPr marL="342900" lvl="0" indent="-342900"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From ‘</a:t>
            </a:r>
            <a:r>
              <a:rPr lang="en-US" sz="2400" dirty="0">
                <a:latin typeface="+mj-lt"/>
              </a:rPr>
              <a:t>a</a:t>
            </a:r>
            <a:r>
              <a:rPr lang="en-US" sz="2400" dirty="0" smtClean="0">
                <a:latin typeface="+mj-lt"/>
              </a:rPr>
              <a:t>rm’s length’ to ‘collaborative partnerships’ – KPI’s that drive this</a:t>
            </a:r>
            <a:endParaRPr lang="en-US" sz="2400" dirty="0">
              <a:latin typeface="+mj-lt"/>
            </a:endParaRPr>
          </a:p>
          <a:p>
            <a:pPr marL="342900" lvl="0" indent="-342900"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Innovation</a:t>
            </a:r>
            <a:endParaRPr lang="en-US" sz="2400" dirty="0">
              <a:latin typeface="+mj-lt"/>
            </a:endParaRPr>
          </a:p>
          <a:p>
            <a:pPr lvl="0" algn="l"/>
            <a:endParaRPr lang="en-US" sz="2800" dirty="0" smtClean="0"/>
          </a:p>
          <a:p>
            <a:pPr lvl="0" algn="l"/>
            <a:endParaRPr lang="en-US" sz="2800" dirty="0"/>
          </a:p>
          <a:p>
            <a:pPr algn="l" eaLnBrk="1" hangingPunct="1"/>
            <a:endParaRPr lang="en-US" altLang="en-US" sz="2400" dirty="0" smtClean="0"/>
          </a:p>
        </p:txBody>
      </p:sp>
      <p:pic>
        <p:nvPicPr>
          <p:cNvPr id="4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67841"/>
            <a:ext cx="1706880" cy="922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812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126076"/>
            <a:ext cx="8229600" cy="4525963"/>
          </a:xfrm>
        </p:spPr>
        <p:txBody>
          <a:bodyPr/>
          <a:lstStyle/>
          <a:p>
            <a:pPr lvl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chemeClr val="accent5"/>
                </a:solidFill>
                <a:latin typeface="+mj-lt"/>
              </a:rPr>
              <a:t>Use of technology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chemeClr val="accent5"/>
                </a:solidFill>
                <a:latin typeface="+mj-lt"/>
              </a:rPr>
              <a:t>ERP system interfaced with TrainLink’s food safety systems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chemeClr val="accent5"/>
                </a:solidFill>
                <a:latin typeface="+mj-lt"/>
              </a:rPr>
              <a:t>Bar code alignment with the new NSW TrainLink retail POS system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chemeClr val="accent5"/>
                </a:solidFill>
                <a:latin typeface="+mj-lt"/>
              </a:rPr>
              <a:t>Demand planning and product waste reduction – KPI driven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chemeClr val="accent5"/>
                </a:solidFill>
                <a:latin typeface="+mj-lt"/>
              </a:rPr>
              <a:t>Product innovation through menu and packaging design</a:t>
            </a:r>
          </a:p>
        </p:txBody>
      </p:sp>
      <p:sp>
        <p:nvSpPr>
          <p:cNvPr id="7" name="Title 5"/>
          <p:cNvSpPr txBox="1">
            <a:spLocks/>
          </p:cNvSpPr>
          <p:nvPr/>
        </p:nvSpPr>
        <p:spPr bwMode="auto">
          <a:xfrm>
            <a:off x="0" y="-496945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66666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66666"/>
                </a:solidFill>
                <a:latin typeface="Arial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66666"/>
                </a:solidFill>
                <a:latin typeface="Arial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66666"/>
                </a:solidFill>
                <a:latin typeface="Arial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66666"/>
                </a:solidFill>
                <a:latin typeface="Arial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66666"/>
                </a:solidFill>
                <a:latin typeface="Arial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66666"/>
                </a:solidFill>
                <a:latin typeface="Arial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66666"/>
                </a:solidFill>
                <a:latin typeface="Arial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66666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dirty="0" smtClean="0">
                <a:solidFill>
                  <a:srgbClr val="FFFFFF"/>
                </a:solidFill>
              </a:rPr>
              <a:t>Innovation</a:t>
            </a:r>
          </a:p>
        </p:txBody>
      </p:sp>
      <p:pic>
        <p:nvPicPr>
          <p:cNvPr id="8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67841"/>
            <a:ext cx="1706880" cy="922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551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6"/>
          <p:cNvSpPr>
            <a:spLocks noGrp="1"/>
          </p:cNvSpPr>
          <p:nvPr>
            <p:ph idx="1"/>
          </p:nvPr>
        </p:nvSpPr>
        <p:spPr>
          <a:xfrm>
            <a:off x="457200" y="1233292"/>
            <a:ext cx="8686800" cy="4525963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chemeClr val="accent5"/>
                </a:solidFill>
                <a:latin typeface="+mj-lt"/>
              </a:rPr>
              <a:t>From “words in a contract” to going </a:t>
            </a:r>
            <a:r>
              <a:rPr lang="en-US" sz="2400" dirty="0">
                <a:solidFill>
                  <a:schemeClr val="accent5"/>
                </a:solidFill>
                <a:latin typeface="+mj-lt"/>
              </a:rPr>
              <a:t>live – </a:t>
            </a:r>
            <a:r>
              <a:rPr lang="en-US" sz="2400" dirty="0" smtClean="0">
                <a:solidFill>
                  <a:schemeClr val="accent5"/>
                </a:solidFill>
                <a:latin typeface="+mj-lt"/>
              </a:rPr>
              <a:t>Day 1!</a:t>
            </a:r>
            <a:endParaRPr lang="en-US" sz="2400" dirty="0">
              <a:solidFill>
                <a:schemeClr val="accent5"/>
              </a:solidFill>
              <a:latin typeface="+mj-lt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chemeClr val="accent5"/>
                </a:solidFill>
                <a:latin typeface="+mj-lt"/>
              </a:rPr>
              <a:t>Stakeholder management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chemeClr val="accent5"/>
                </a:solidFill>
                <a:latin typeface="+mj-lt"/>
              </a:rPr>
              <a:t>Challenges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chemeClr val="accent5"/>
                </a:solidFill>
                <a:latin typeface="+mj-lt"/>
              </a:rPr>
              <a:t>Building relationships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chemeClr val="accent5"/>
                </a:solidFill>
                <a:latin typeface="+mj-lt"/>
              </a:rPr>
              <a:t>A global focus for us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chemeClr val="accent5"/>
                </a:solidFill>
                <a:latin typeface="+mj-lt"/>
              </a:rPr>
              <a:t>Understanding the customer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chemeClr val="accent5"/>
                </a:solidFill>
                <a:latin typeface="+mj-lt"/>
              </a:rPr>
              <a:t>Further use of technology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accent5"/>
                </a:solidFill>
                <a:latin typeface="+mj-lt"/>
              </a:rPr>
              <a:t>G</a:t>
            </a:r>
            <a:r>
              <a:rPr lang="en-US" sz="2400" dirty="0" smtClean="0">
                <a:solidFill>
                  <a:schemeClr val="accent5"/>
                </a:solidFill>
                <a:latin typeface="+mj-lt"/>
              </a:rPr>
              <a:t>overnance</a:t>
            </a:r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6" name="Title 5"/>
          <p:cNvSpPr txBox="1">
            <a:spLocks/>
          </p:cNvSpPr>
          <p:nvPr/>
        </p:nvSpPr>
        <p:spPr bwMode="auto">
          <a:xfrm>
            <a:off x="84665" y="-473236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66666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66666"/>
                </a:solidFill>
                <a:latin typeface="Arial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66666"/>
                </a:solidFill>
                <a:latin typeface="Arial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66666"/>
                </a:solidFill>
                <a:latin typeface="Arial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66666"/>
                </a:solidFill>
                <a:latin typeface="Arial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66666"/>
                </a:solidFill>
                <a:latin typeface="Arial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66666"/>
                </a:solidFill>
                <a:latin typeface="Arial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66666"/>
                </a:solidFill>
                <a:latin typeface="Arial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66666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dirty="0" smtClean="0">
                <a:solidFill>
                  <a:schemeClr val="bg1"/>
                </a:solidFill>
              </a:rPr>
              <a:t>This journey so far… and beyond</a:t>
            </a:r>
          </a:p>
        </p:txBody>
      </p:sp>
      <p:pic>
        <p:nvPicPr>
          <p:cNvPr id="7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67841"/>
            <a:ext cx="1706880" cy="922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190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4" name="Content Placeholder 6"/>
          <p:cNvSpPr txBox="1">
            <a:spLocks/>
          </p:cNvSpPr>
          <p:nvPr/>
        </p:nvSpPr>
        <p:spPr bwMode="auto">
          <a:xfrm>
            <a:off x="457200" y="1397538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solidFill>
                  <a:schemeClr val="accent5"/>
                </a:solidFill>
                <a:latin typeface="+mj-lt"/>
              </a:rPr>
              <a:t>A new relationship as much as a partnership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solidFill>
                  <a:schemeClr val="accent5"/>
                </a:solidFill>
                <a:latin typeface="+mj-lt"/>
              </a:rPr>
              <a:t>Collaboration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solidFill>
                  <a:schemeClr val="accent5"/>
                </a:solidFill>
                <a:latin typeface="+mj-lt"/>
              </a:rPr>
              <a:t>Innovation is key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solidFill>
                  <a:schemeClr val="accent5"/>
                </a:solidFill>
                <a:latin typeface="+mj-lt"/>
              </a:rPr>
              <a:t>KPI’s – drives joint performance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en-US" sz="2800" dirty="0">
              <a:solidFill>
                <a:schemeClr val="accent5"/>
              </a:solidFill>
              <a:latin typeface="+mj-lt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b="1" dirty="0" smtClean="0">
                <a:solidFill>
                  <a:schemeClr val="accent5"/>
                </a:solidFill>
                <a:latin typeface="+mj-lt"/>
              </a:rPr>
              <a:t>Questions and Answers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8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8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800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800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800" dirty="0" smtClean="0"/>
          </a:p>
        </p:txBody>
      </p:sp>
      <p:sp>
        <p:nvSpPr>
          <p:cNvPr id="6" name="Title 5"/>
          <p:cNvSpPr txBox="1">
            <a:spLocks/>
          </p:cNvSpPr>
          <p:nvPr/>
        </p:nvSpPr>
        <p:spPr bwMode="auto">
          <a:xfrm>
            <a:off x="33866" y="-490169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66666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66666"/>
                </a:solidFill>
                <a:latin typeface="Arial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66666"/>
                </a:solidFill>
                <a:latin typeface="Arial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66666"/>
                </a:solidFill>
                <a:latin typeface="Arial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66666"/>
                </a:solidFill>
                <a:latin typeface="Arial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66666"/>
                </a:solidFill>
                <a:latin typeface="Arial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66666"/>
                </a:solidFill>
                <a:latin typeface="Arial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66666"/>
                </a:solidFill>
                <a:latin typeface="Arial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66666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dirty="0" smtClean="0">
                <a:solidFill>
                  <a:schemeClr val="bg1"/>
                </a:solidFill>
              </a:rPr>
              <a:t>Recap</a:t>
            </a:r>
          </a:p>
        </p:txBody>
      </p:sp>
      <p:pic>
        <p:nvPicPr>
          <p:cNvPr id="7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67841"/>
            <a:ext cx="1706880" cy="922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618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SWTrainLink-ppt-template (1)">
  <a:themeElements>
    <a:clrScheme name="NSW Train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F4C1D"/>
      </a:accent1>
      <a:accent2>
        <a:srgbClr val="FBBA00"/>
      </a:accent2>
      <a:accent3>
        <a:srgbClr val="FFFFFF"/>
      </a:accent3>
      <a:accent4>
        <a:srgbClr val="000000"/>
      </a:accent4>
      <a:accent5>
        <a:srgbClr val="666666"/>
      </a:accent5>
      <a:accent6>
        <a:srgbClr val="EDEDED"/>
      </a:accent6>
      <a:hlink>
        <a:srgbClr val="F28E00"/>
      </a:hlink>
      <a:folHlink>
        <a:srgbClr val="F28E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NSWTrainLink-ppt-template (1)</Template>
  <TotalTime>992</TotalTime>
  <Words>503</Words>
  <Application>Microsoft Office PowerPoint</Application>
  <PresentationFormat>On-screen Show (4:3)</PresentationFormat>
  <Paragraphs>83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NSWTrainLink-ppt-template (1)</vt:lpstr>
      <vt:lpstr>PowerPoint Presentation</vt:lpstr>
      <vt:lpstr>facts &amp; figures</vt:lpstr>
      <vt:lpstr>Introduction</vt:lpstr>
      <vt:lpstr>PowerPoint Presentation</vt:lpstr>
      <vt:lpstr>PowerPoint Presentation</vt:lpstr>
      <vt:lpstr>PowerPoint Presentation</vt:lpstr>
    </vt:vector>
  </TitlesOfParts>
  <Company>TfNSW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DIMOVSKI, SYLVIA</dc:creator>
  <cp:lastModifiedBy>CHEHADE, Marie</cp:lastModifiedBy>
  <cp:revision>123</cp:revision>
  <dcterms:created xsi:type="dcterms:W3CDTF">2015-10-22T03:12:47Z</dcterms:created>
  <dcterms:modified xsi:type="dcterms:W3CDTF">2016-03-01T05:16:30Z</dcterms:modified>
</cp:coreProperties>
</file>